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551" r:id="rId2"/>
    <p:sldId id="449" r:id="rId3"/>
    <p:sldId id="565" r:id="rId4"/>
    <p:sldId id="592" r:id="rId5"/>
    <p:sldId id="566" r:id="rId6"/>
    <p:sldId id="616" r:id="rId7"/>
    <p:sldId id="568" r:id="rId8"/>
    <p:sldId id="534" r:id="rId9"/>
    <p:sldId id="536" r:id="rId10"/>
    <p:sldId id="537" r:id="rId11"/>
    <p:sldId id="571" r:id="rId12"/>
    <p:sldId id="572" r:id="rId13"/>
    <p:sldId id="577" r:id="rId14"/>
    <p:sldId id="578" r:id="rId15"/>
    <p:sldId id="573" r:id="rId16"/>
    <p:sldId id="579" r:id="rId17"/>
    <p:sldId id="618" r:id="rId18"/>
    <p:sldId id="620" r:id="rId19"/>
    <p:sldId id="617" r:id="rId20"/>
    <p:sldId id="619" r:id="rId21"/>
    <p:sldId id="582" r:id="rId22"/>
    <p:sldId id="583" r:id="rId23"/>
    <p:sldId id="584" r:id="rId24"/>
    <p:sldId id="585" r:id="rId25"/>
    <p:sldId id="589" r:id="rId26"/>
    <p:sldId id="590" r:id="rId27"/>
    <p:sldId id="621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/>
    <p:restoredTop sz="94683"/>
  </p:normalViewPr>
  <p:slideViewPr>
    <p:cSldViewPr showGuides="1">
      <p:cViewPr>
        <p:scale>
          <a:sx n="81" d="100"/>
          <a:sy n="81" d="100"/>
        </p:scale>
        <p:origin x="-870" y="-36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061ED9-3246-49DE-A311-3AABE8B40F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693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r>
              <a:rPr lang="vi-VN" altLang="x-none" dirty="0"/>
              <a:t>Chim sẻ phản ứng như thế nào khi trời trở lạnh ???</a:t>
            </a:r>
          </a:p>
          <a:p>
            <a:pPr lvl="0"/>
            <a:r>
              <a:rPr lang="vi-VN" altLang="x-none" dirty="0"/>
              <a:t>Nó xù lông như vậy có tác dụng gì ???</a:t>
            </a:r>
          </a:p>
          <a:p>
            <a:pPr lvl="0"/>
            <a:r>
              <a:rPr lang="vi-VN" altLang="x-none" dirty="0"/>
              <a:t>-&gt; cách động vật phản ứng trả lời lại kích thích của môi trường để tồn tại người ta gọi là cảm ứng ở động vật .</a:t>
            </a:r>
          </a:p>
          <a:p>
            <a:pPr lvl="0"/>
            <a:r>
              <a:rPr lang="vi-VN" altLang="x-none" dirty="0"/>
              <a:t>=&gt;&gt;cảm ứng ở động vật là gì ???</a:t>
            </a:r>
          </a:p>
          <a:p>
            <a:pPr lvl="0"/>
            <a:endParaRPr lang="vi-VN" altLang="x-none" dirty="0"/>
          </a:p>
          <a:p>
            <a:pPr lvl="0"/>
            <a:endParaRPr lang="vi-VN" altLang="x-none" dirty="0"/>
          </a:p>
          <a:p>
            <a:pPr lvl="0"/>
            <a:r>
              <a:rPr lang="vi-VN" altLang="x-none" b="1" dirty="0"/>
              <a:t>Cảm ứng ở động vật và tv khác nhau như thế nào chúng ta cùng nghiên cứu phần 2....</a:t>
            </a:r>
            <a:endParaRPr b="1" dirty="0"/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dirty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dirty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CF2248-A3B6-4872-A430-47F8387A8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J1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09884" y="2132856"/>
            <a:ext cx="6856492" cy="21714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17</a:t>
            </a:r>
            <a:br>
              <a:rPr kumimoji="0" 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 Ở ĐỘNG VẬT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/>
          <p:nvPr/>
        </p:nvSpPr>
        <p:spPr>
          <a:xfrm>
            <a:off x="323850" y="692150"/>
            <a:ext cx="44973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1. Hô hấp qua bề mặt cơ thể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536575" y="1125538"/>
            <a:ext cx="77803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</a:rPr>
              <a:t>Đại diện: </a:t>
            </a:r>
            <a:r>
              <a:rPr lang="de-DE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Động vật đơn bào, đa bào có tổ chức thấp (ruột khoang, giun tròn..)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8" descr="10447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33600"/>
            <a:ext cx="3276600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6" descr="trình bày tất cả các hình thức hô hấp ở động vật ( kèm sơ đồ) giúp e với ạ  câu hỏi 286655 - hoidap247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2133600"/>
            <a:ext cx="5616575" cy="460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8xprovn_quanganhvnn_090512100506bo r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28775"/>
            <a:ext cx="4114800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5" name="Picture 9" descr="ded13763838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28775"/>
            <a:ext cx="4392613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6" name="Picture 10" descr="images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92600"/>
            <a:ext cx="41148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 descr="downloa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292600"/>
            <a:ext cx="4392613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8"/>
          <p:cNvSpPr txBox="1"/>
          <p:nvPr/>
        </p:nvSpPr>
        <p:spPr>
          <a:xfrm>
            <a:off x="400050" y="673100"/>
            <a:ext cx="51800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2. Hô hấp bằng hệ thống ống khí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604838" y="1033463"/>
            <a:ext cx="296386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</a:rPr>
              <a:t>Đại diện: côn trùng</a:t>
            </a:r>
          </a:p>
        </p:txBody>
      </p:sp>
      <p:sp>
        <p:nvSpPr>
          <p:cNvPr id="15368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9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/>
          <p:nvPr/>
        </p:nvSpPr>
        <p:spPr>
          <a:xfrm>
            <a:off x="395288" y="673100"/>
            <a:ext cx="34702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3. Hô hấp bằng mang</a:t>
            </a:r>
            <a:endParaRPr sz="2800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" y="1554163"/>
            <a:ext cx="4114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54163"/>
            <a:ext cx="4572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221163"/>
            <a:ext cx="4572000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SnailMesodonClausus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8" y="4221163"/>
            <a:ext cx="411480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2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531813" y="1035050"/>
            <a:ext cx="56197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diện: </a:t>
            </a:r>
            <a:r>
              <a:rPr lang="de-D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cá, thân mềm v</a:t>
            </a:r>
            <a:r>
              <a:rPr lang="de-DE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de-D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chân khớp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SINH HỌC\hoi giang 2019\tu_vung_tieng_anh_ve_cac_loai_dong_v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125538"/>
            <a:ext cx="8785225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395288" y="692150"/>
            <a:ext cx="32908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4. Hô hấp bằng phổi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/>
          </a:p>
        </p:txBody>
      </p:sp>
      <p:pic>
        <p:nvPicPr>
          <p:cNvPr id="5" name="Picture 7" descr="D:\SINH HỌC\hoi giang 2019\0-tu-vung-ten-cac-loai-c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216025"/>
            <a:ext cx="8569325" cy="559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8"/>
          <p:cNvSpPr txBox="1"/>
          <p:nvPr/>
        </p:nvSpPr>
        <p:spPr>
          <a:xfrm>
            <a:off x="395288" y="692150"/>
            <a:ext cx="32908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4. Hô hấp bằng phổi</a:t>
            </a:r>
          </a:p>
        </p:txBody>
      </p:sp>
      <p:sp>
        <p:nvSpPr>
          <p:cNvPr id="18437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/>
          <p:nvPr/>
        </p:nvSpPr>
        <p:spPr>
          <a:xfrm>
            <a:off x="395288" y="692150"/>
            <a:ext cx="32908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4. Hô hấp bằng phổi</a:t>
            </a:r>
          </a:p>
        </p:txBody>
      </p:sp>
      <p:pic>
        <p:nvPicPr>
          <p:cNvPr id="4" name="Picture 8" descr="22-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00213"/>
            <a:ext cx="41148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9" descr="11209110-chim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00213"/>
            <a:ext cx="41910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0" descr="images1246293_liger_su_tu_lai_ho_datvi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76725"/>
            <a:ext cx="4114800" cy="253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em-be-cuoi-de-thuong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276725"/>
            <a:ext cx="4191000" cy="253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4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552450" y="1052513"/>
            <a:ext cx="44513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diện: bò sát, chim, thú.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4"/>
          <p:cNvGrpSpPr/>
          <p:nvPr/>
        </p:nvGrpSpPr>
        <p:grpSpPr>
          <a:xfrm>
            <a:off x="533400" y="1282700"/>
            <a:ext cx="8153400" cy="5026025"/>
            <a:chOff x="1905000" y="228600"/>
            <a:chExt cx="7467600" cy="7010400"/>
          </a:xfrm>
        </p:grpSpPr>
        <p:grpSp>
          <p:nvGrpSpPr>
            <p:cNvPr id="20487" name="Group 12"/>
            <p:cNvGrpSpPr/>
            <p:nvPr/>
          </p:nvGrpSpPr>
          <p:grpSpPr>
            <a:xfrm>
              <a:off x="1905000" y="228600"/>
              <a:ext cx="7467600" cy="7010400"/>
              <a:chOff x="5105400" y="3429000"/>
              <a:chExt cx="4038600" cy="3429000"/>
            </a:xfrm>
          </p:grpSpPr>
          <p:pic>
            <p:nvPicPr>
              <p:cNvPr id="20489" name="Picture 3" descr="phoivaphenangnguoi1"/>
              <p:cNvPicPr>
                <a:picLocks noChangeAspect="1"/>
              </p:cNvPicPr>
              <p:nvPr/>
            </p:nvPicPr>
            <p:blipFill>
              <a:blip r:embed="rId2"/>
              <a:srcRect t="15094"/>
              <a:stretch>
                <a:fillRect/>
              </a:stretch>
            </p:blipFill>
            <p:spPr>
              <a:xfrm>
                <a:off x="5105400" y="3429000"/>
                <a:ext cx="4038600" cy="342900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20490" name="Picture 3" descr="phenang"/>
              <p:cNvPicPr>
                <a:picLocks noChangeAspect="1"/>
              </p:cNvPicPr>
              <p:nvPr/>
            </p:nvPicPr>
            <p:blipFill>
              <a:blip r:embed="rId3"/>
              <a:srcRect l="3333" t="11765" r="10001"/>
              <a:stretch>
                <a:fillRect/>
              </a:stretch>
            </p:blipFill>
            <p:spPr>
              <a:xfrm>
                <a:off x="7543800" y="4191000"/>
                <a:ext cx="1600200" cy="26670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0488" name="Right Arrow 13"/>
            <p:cNvSpPr/>
            <p:nvPr/>
          </p:nvSpPr>
          <p:spPr>
            <a:xfrm>
              <a:off x="6400800" y="5486400"/>
              <a:ext cx="2286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3B0B8"/>
            </a:solidFill>
            <a:ln w="9525" cap="flat" cmpd="sng">
              <a:solidFill>
                <a:srgbClr val="B3B0B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endParaRPr sz="1800" dirty="0"/>
            </a:p>
          </p:txBody>
        </p:sp>
      </p:grpSp>
      <p:sp>
        <p:nvSpPr>
          <p:cNvPr id="35851" name="Text Box 11"/>
          <p:cNvSpPr txBox="1"/>
          <p:nvPr/>
        </p:nvSpPr>
        <p:spPr>
          <a:xfrm>
            <a:off x="990600" y="6294438"/>
            <a:ext cx="6858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Hình 17.5. Phổi và phế nang ở người</a:t>
            </a:r>
          </a:p>
        </p:txBody>
      </p:sp>
      <p:sp>
        <p:nvSpPr>
          <p:cNvPr id="20484" name="Text Box 8"/>
          <p:cNvSpPr txBox="1"/>
          <p:nvPr/>
        </p:nvSpPr>
        <p:spPr>
          <a:xfrm>
            <a:off x="395288" y="692150"/>
            <a:ext cx="32908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latin typeface="Times New Roman" panose="02020603050405020304" pitchFamily="18" charset="0"/>
              </a:rPr>
              <a:t>4. Hô hấp bằng phổi</a:t>
            </a:r>
          </a:p>
        </p:txBody>
      </p:sp>
      <p:sp>
        <p:nvSpPr>
          <p:cNvPr id="20485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6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oup 2"/>
          <p:cNvGraphicFramePr>
            <a:graphicFrameLocks noGrp="1"/>
          </p:cNvGraphicFramePr>
          <p:nvPr>
            <p:ph idx="1"/>
          </p:nvPr>
        </p:nvGraphicFramePr>
        <p:xfrm>
          <a:off x="661988" y="381000"/>
          <a:ext cx="7839075" cy="2165351"/>
        </p:xfrm>
        <a:graphic>
          <a:graphicData uri="http://schemas.openxmlformats.org/drawingml/2006/table">
            <a:tbl>
              <a:tblPr/>
              <a:tblGrid>
                <a:gridCol w="1612900"/>
                <a:gridCol w="3178175"/>
                <a:gridCol w="3048000"/>
              </a:tblGrid>
              <a:tr h="609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Loại khí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Không khí hít vào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Không khí thở ra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fr-FR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20.96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16.40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4.10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9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79.01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79.50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6" name="Text Box 25"/>
          <p:cNvSpPr txBox="1"/>
          <p:nvPr/>
        </p:nvSpPr>
        <p:spPr>
          <a:xfrm>
            <a:off x="609600" y="3413125"/>
            <a:ext cx="51816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Giải thích tại sao có sự khác nhau về tỉ lệ các loại khí O</a:t>
            </a:r>
            <a:r>
              <a:rPr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sz="24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trong không khí hít v</a:t>
            </a:r>
            <a:r>
              <a:rPr sz="24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v</a:t>
            </a:r>
            <a:r>
              <a:rPr sz="24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thở ra?</a:t>
            </a:r>
            <a:endParaRPr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457" name="Picture 28" descr="gas_exchan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90788"/>
            <a:ext cx="3230563" cy="4291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8" name="TextBox 5"/>
          <p:cNvSpPr txBox="1"/>
          <p:nvPr/>
        </p:nvSpPr>
        <p:spPr>
          <a:xfrm>
            <a:off x="7113588" y="4267200"/>
            <a:ext cx="1177925" cy="327025"/>
          </a:xfrm>
          <a:prstGeom prst="rect">
            <a:avLst/>
          </a:prstGeom>
          <a:solidFill>
            <a:srgbClr val="F5DBCF">
              <a:alpha val="98038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15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 nang</a:t>
            </a:r>
            <a:endParaRPr sz="15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64008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1038" y="2617788"/>
            <a:ext cx="1935163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5738" y="2667000"/>
            <a:ext cx="1262063" cy="544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khí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62" name="TextBox 6"/>
          <p:cNvSpPr txBox="1"/>
          <p:nvPr/>
        </p:nvSpPr>
        <p:spPr>
          <a:xfrm>
            <a:off x="5945188" y="6324600"/>
            <a:ext cx="1598612" cy="37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Mao mạch</a:t>
            </a:r>
          </a:p>
        </p:txBody>
      </p:sp>
      <p:sp>
        <p:nvSpPr>
          <p:cNvPr id="18463" name="AutoShape 11"/>
          <p:cNvSpPr/>
          <p:nvPr/>
        </p:nvSpPr>
        <p:spPr>
          <a:xfrm>
            <a:off x="152400" y="3565525"/>
            <a:ext cx="609600" cy="381000"/>
          </a:xfrm>
          <a:prstGeom prst="flowChartMerg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Table 21506"/>
          <p:cNvGraphicFramePr/>
          <p:nvPr/>
        </p:nvGraphicFramePr>
        <p:xfrm>
          <a:off x="152400" y="762000"/>
          <a:ext cx="8763317" cy="5638800"/>
        </p:xfrm>
        <a:graphic>
          <a:graphicData uri="http://schemas.openxmlformats.org/drawingml/2006/table">
            <a:tbl>
              <a:tblPr/>
              <a:tblGrid>
                <a:gridCol w="1751330"/>
                <a:gridCol w="1752600"/>
                <a:gridCol w="1754187"/>
                <a:gridCol w="1752600"/>
                <a:gridCol w="1752600"/>
              </a:tblGrid>
              <a:tr h="1123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HTHH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ĐĐ 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biệt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qua bề mặt cơ thể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bằng hệ thống ống khí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bằng mang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bằng phổi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Đại diện: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Cơ quan TĐK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Đặc điểm TĐK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Thích nghi môi trường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454025" y="185420"/>
            <a:ext cx="5847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</a:rPr>
              <a:t>Hãy hoàn thành bảng sau: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Content Placeholder 21506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763000" cy="5638800"/>
        </p:xfrm>
        <a:graphic>
          <a:graphicData uri="http://schemas.openxmlformats.org/drawingml/2006/table">
            <a:tbl>
              <a:tblPr/>
              <a:tblGrid>
                <a:gridCol w="1751330"/>
                <a:gridCol w="1752600"/>
                <a:gridCol w="1754187"/>
                <a:gridCol w="1752600"/>
                <a:gridCol w="1752600"/>
              </a:tblGrid>
              <a:tr h="1123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HTHH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ĐĐ 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biệt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qua bề mặt cơ thể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bằng hệ thống ống khí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bằng mang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bằng phổi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Đại diện: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Cơ quan TĐK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Đặc điểm TĐK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Thích nghi môi trường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ruột khoang, giun dẹp ,</a:t>
                      </a: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Da, đáp ứng 4 đặc điểm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Khuếch tán qua da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Ẩm ướt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Côn trùng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Ống khí, không có mao mạch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Khuếch tán qua ống khí giáp TB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Cạn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 xương, trai, ốc, tôm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Mang,  đáp ứng 4 đặc điểm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Khuếch tán qua mang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Dòng nước liên tục qua mang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Trao đổi ngược dòng 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Nước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ếch nhái, bò sát, chim, thú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Phế nang, đáp ứng 4 đặc điểm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Khuếch tán qua phế nang, sự thông khí nhờ v</a:t>
                      </a: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các cơ hô hấp.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endParaRPr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914400" eaLnBrk="1" hangingPunct="1"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sz="2000" b="1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Cạn</a:t>
                      </a:r>
                      <a:endParaRPr lang="en-US" sz="2000" b="1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 vert="horz" wrap="square" lIns="91440" tIns="45720" rIns="91440" bIns="45720" anchor="ctr" anchorCtr="0"/>
          <a:lstStyle/>
          <a:p>
            <a:pPr algn="l"/>
            <a:r>
              <a:rPr sz="2400" b="1" dirty="0">
                <a:solidFill>
                  <a:srgbClr val="FF0000"/>
                </a:solidFill>
              </a:rPr>
              <a:t>III. CÁC HÌNH THỨC HÔ HẤP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/>
          <p:nvPr/>
        </p:nvSpPr>
        <p:spPr>
          <a:xfrm>
            <a:off x="2928938" y="0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gradFill rotWithShape="1">
            <a:gsLst>
              <a:gs pos="0">
                <a:srgbClr val="66CCFF">
                  <a:alpha val="57999"/>
                </a:srgbClr>
              </a:gs>
              <a:gs pos="100000">
                <a:srgbClr val="2F5E76">
                  <a:alpha val="57999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993300"/>
                </a:solidFill>
                <a:latin typeface="Times New Roman" panose="02020603050405020304" pitchFamily="18" charset="0"/>
              </a:rPr>
              <a:t>NỘI DUNG:</a:t>
            </a:r>
          </a:p>
        </p:txBody>
      </p:sp>
      <p:sp>
        <p:nvSpPr>
          <p:cNvPr id="10" name="Content Placeholder 4"/>
          <p:cNvSpPr txBox="1"/>
          <p:nvPr/>
        </p:nvSpPr>
        <p:spPr>
          <a:xfrm>
            <a:off x="457200" y="1268413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l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Bề mặt trao đổi khí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sz="36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Hô hấp qua bề mặt cơ thể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sz="3600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Hô hấp bằng hệ thống ống khí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3. Hô hấp bằng mang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4. Hô hấp bằng phổi</a:t>
            </a:r>
          </a:p>
          <a:p>
            <a:pPr marL="342900" indent="-342900">
              <a:spcBef>
                <a:spcPct val="20000"/>
              </a:spcBef>
              <a:buChar char="•"/>
            </a:pPr>
            <a:endParaRPr sz="3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2800" dirty="0">
                <a:solidFill>
                  <a:srgbClr val="002060"/>
                </a:solidFill>
              </a:rPr>
              <a:t>Chim là động vật trên cạn trao đổi khí hiệu quả nhất</a:t>
            </a:r>
          </a:p>
        </p:txBody>
      </p:sp>
      <p:sp>
        <p:nvSpPr>
          <p:cNvPr id="19459" name="Rectangle 8"/>
          <p:cNvSpPr/>
          <p:nvPr/>
        </p:nvSpPr>
        <p:spPr>
          <a:xfrm>
            <a:off x="6172200" y="2743200"/>
            <a:ext cx="762000" cy="152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9460" name="Picture 8" descr="how_a_bird_breat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675"/>
            <a:ext cx="9144000" cy="488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s2-phoi khoe m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388"/>
            <a:ext cx="4724400" cy="5618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Picture 7" descr="s3-phoi ung th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1195388"/>
            <a:ext cx="4716462" cy="568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52400" y="698500"/>
            <a:ext cx="4038600" cy="3090863"/>
            <a:chOff x="96" y="48"/>
            <a:chExt cx="2544" cy="2199"/>
          </a:xfrm>
        </p:grpSpPr>
        <p:pic>
          <p:nvPicPr>
            <p:cNvPr id="24589" name="Picture 26" descr="H 22"/>
            <p:cNvPicPr>
              <a:picLocks noChangeAspect="1"/>
            </p:cNvPicPr>
            <p:nvPr/>
          </p:nvPicPr>
          <p:blipFill>
            <a:blip r:embed="rId2"/>
            <a:srcRect t="46875" r="51785"/>
            <a:stretch>
              <a:fillRect/>
            </a:stretch>
          </p:blipFill>
          <p:spPr>
            <a:xfrm>
              <a:off x="96" y="48"/>
              <a:ext cx="2544" cy="19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0" name="Text Box 18"/>
            <p:cNvSpPr txBox="1"/>
            <p:nvPr/>
          </p:nvSpPr>
          <p:spPr>
            <a:xfrm>
              <a:off x="144" y="1920"/>
              <a:ext cx="2448" cy="327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thải công nghiệp</a:t>
              </a:r>
              <a:endPara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4648200" y="698500"/>
            <a:ext cx="4114800" cy="3090863"/>
            <a:chOff x="2928" y="48"/>
            <a:chExt cx="2592" cy="2199"/>
          </a:xfrm>
        </p:grpSpPr>
        <p:pic>
          <p:nvPicPr>
            <p:cNvPr id="24587" name="Picture 13" descr="d88f1f3a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" y="48"/>
              <a:ext cx="2592" cy="1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8" name="Text Box 21"/>
            <p:cNvSpPr txBox="1"/>
            <p:nvPr/>
          </p:nvSpPr>
          <p:spPr>
            <a:xfrm>
              <a:off x="3264" y="1920"/>
              <a:ext cx="2016" cy="327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Khói thuốc lá</a:t>
              </a:r>
              <a:endPara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152400" y="3789363"/>
            <a:ext cx="3886200" cy="3068637"/>
            <a:chOff x="96" y="2256"/>
            <a:chExt cx="2448" cy="2064"/>
          </a:xfrm>
        </p:grpSpPr>
        <p:pic>
          <p:nvPicPr>
            <p:cNvPr id="24585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" y="2256"/>
              <a:ext cx="2448" cy="17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6" name="Text Box 23"/>
            <p:cNvSpPr txBox="1"/>
            <p:nvPr/>
          </p:nvSpPr>
          <p:spPr>
            <a:xfrm>
              <a:off x="624" y="3993"/>
              <a:ext cx="1008" cy="327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Bụi</a:t>
              </a:r>
              <a:endPara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648200" y="3789363"/>
            <a:ext cx="4191000" cy="3068637"/>
            <a:chOff x="2928" y="2256"/>
            <a:chExt cx="2640" cy="2064"/>
          </a:xfrm>
        </p:grpSpPr>
        <p:pic>
          <p:nvPicPr>
            <p:cNvPr id="24583" name="Picture 24" descr="khí thải tu đcơ dầu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" y="2256"/>
              <a:ext cx="2592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4" name="Text Box 25"/>
            <p:cNvSpPr txBox="1"/>
            <p:nvPr/>
          </p:nvSpPr>
          <p:spPr>
            <a:xfrm>
              <a:off x="3120" y="3993"/>
              <a:ext cx="2448" cy="327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thải ô tô, xe máy</a:t>
              </a:r>
              <a:endPara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179388" y="566738"/>
            <a:ext cx="4495800" cy="3438525"/>
            <a:chOff x="192" y="484"/>
            <a:chExt cx="2832" cy="1904"/>
          </a:xfrm>
        </p:grpSpPr>
        <p:pic>
          <p:nvPicPr>
            <p:cNvPr id="25610" name="Picture 7" descr="cay-xanh-hoa-lac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" y="484"/>
              <a:ext cx="2832" cy="1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1" name="Text Box 7"/>
            <p:cNvSpPr txBox="1"/>
            <p:nvPr/>
          </p:nvSpPr>
          <p:spPr>
            <a:xfrm>
              <a:off x="336" y="2061"/>
              <a:ext cx="2448" cy="327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 nhiều cây xanh</a:t>
              </a:r>
              <a:endPara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512945" y="3919220"/>
            <a:ext cx="4254500" cy="2857500"/>
            <a:chOff x="1592" y="2400"/>
            <a:chExt cx="2680" cy="1968"/>
          </a:xfrm>
        </p:grpSpPr>
        <p:pic>
          <p:nvPicPr>
            <p:cNvPr id="25606" name="Picture 8" descr="world-no-tobacco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" y="2400"/>
              <a:ext cx="2640" cy="1680"/>
            </a:xfrm>
            <a:prstGeom prst="rect">
              <a:avLst/>
            </a:prstGeom>
            <a:noFill/>
            <a:ln w="28575" cap="flat" cmpd="sng">
              <a:solidFill>
                <a:srgbClr val="99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07" name="Text Box 14"/>
            <p:cNvSpPr txBox="1"/>
            <p:nvPr/>
          </p:nvSpPr>
          <p:spPr>
            <a:xfrm>
              <a:off x="1592" y="4041"/>
              <a:ext cx="2603" cy="327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không với thuốc lá</a:t>
              </a:r>
              <a:endPara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3348038" y="-26987"/>
            <a:ext cx="24923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CỐ.</a:t>
            </a:r>
            <a:endParaRPr lang="vi-VN" altLang="x-none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1" name="Text Box 3"/>
          <p:cNvSpPr txBox="1"/>
          <p:nvPr/>
        </p:nvSpPr>
        <p:spPr>
          <a:xfrm>
            <a:off x="539750" y="836613"/>
            <a:ext cx="7848600" cy="5018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 của thú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khí 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quả hơn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lưỡng cư v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bò sát l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vi-VN" altLang="x-none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 thú có cấu trúc phức tạp hơn.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 thú có cấu trúc lớn hơn.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 thú có kh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lượng lớn hơn.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phổi thú có nhiều phế nang,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bề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trao đổi khí lớn.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9144000" cy="85725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accent4">
              <a:hueOff val="11142976"/>
              <a:satOff val="39624"/>
              <a:lumOff val="89608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Oval 1"/>
          <p:cNvSpPr/>
          <p:nvPr/>
        </p:nvSpPr>
        <p:spPr>
          <a:xfrm>
            <a:off x="468313" y="4652963"/>
            <a:ext cx="57467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/>
          <p:nvPr/>
        </p:nvSpPr>
        <p:spPr>
          <a:xfrm>
            <a:off x="468313" y="765175"/>
            <a:ext cx="80645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2: Vì sao chim l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động vật trên cạn trao đổi khí hiệu quả nhất?</a:t>
            </a:r>
          </a:p>
          <a:p>
            <a:pPr marL="0" lvl="0" indent="0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AutoNum type="alphaUcPeriod"/>
            </a:pP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 Nhờ có hệ thống túi khí	</a:t>
            </a:r>
          </a:p>
          <a:p>
            <a:pPr marL="0" lvl="0" indent="0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B. Nhờ không khí gi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u oxi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Nhờ phổi chim có nhiều phế nang		</a:t>
            </a:r>
          </a:p>
          <a:p>
            <a:pPr marL="0" lvl="0" indent="0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Nhờ chim bay trên cao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5000"/>
            <a:ext cx="9144000" cy="85725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accent4">
              <a:hueOff val="11142976"/>
              <a:satOff val="39624"/>
              <a:lumOff val="89608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652" name="Rectangle 2"/>
          <p:cNvSpPr/>
          <p:nvPr/>
        </p:nvSpPr>
        <p:spPr>
          <a:xfrm>
            <a:off x="3348038" y="-26987"/>
            <a:ext cx="24923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CỐ.</a:t>
            </a:r>
            <a:endParaRPr lang="vi-VN" altLang="x-none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5288" y="1989138"/>
            <a:ext cx="576263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755650" y="900113"/>
            <a:ext cx="7246938" cy="440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3: Những động vật n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sau đây hô hấp bằng </a:t>
            </a: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 thống ống khí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>
              <a:buNone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lphaUcPeriod"/>
            </a:pP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 Châu chấu, c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o c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o, dế		</a:t>
            </a:r>
          </a:p>
          <a:p>
            <a:pPr>
              <a:buNone/>
            </a:pPr>
            <a:endParaRPr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Arial" panose="020B0604020202020204" pitchFamily="34" charset="0"/>
              </a:rPr>
              <a:t>B. Chấu chấu, dế, ếch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ếch, thằn lằn		</a:t>
            </a:r>
          </a:p>
          <a:p>
            <a:pPr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Dế, 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thỏ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5" name="Rectangle 2"/>
          <p:cNvSpPr/>
          <p:nvPr/>
        </p:nvSpPr>
        <p:spPr>
          <a:xfrm>
            <a:off x="3348038" y="-26987"/>
            <a:ext cx="24923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CỐ.</a:t>
            </a:r>
            <a:endParaRPr lang="vi-VN" altLang="x-none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55650" y="2205038"/>
            <a:ext cx="503238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0645" y="1600200"/>
            <a:ext cx="9186545" cy="4526280"/>
          </a:xfrm>
        </p:spPr>
        <p:txBody>
          <a:bodyPr vert="horz" wrap="square" lIns="91440" tIns="45720" rIns="91440" bIns="45720" anchor="t" anchorCtr="0"/>
          <a:lstStyle/>
          <a:p>
            <a:pPr algn="ctr">
              <a:buNone/>
            </a:pPr>
            <a:r>
              <a:rPr sz="4400" dirty="0">
                <a:latin typeface="Brush Script MT" pitchFamily="66" charset="0"/>
              </a:rPr>
              <a:t>XIN CHÂN THÀNH CẢM ƠN</a:t>
            </a:r>
            <a:r>
              <a:rPr lang="vi-VN" sz="4400" dirty="0">
                <a:latin typeface="Brush Script MT" pitchFamily="66" charset="0"/>
              </a:rPr>
              <a:t> !</a:t>
            </a:r>
            <a:r>
              <a:rPr sz="4400" dirty="0">
                <a:latin typeface="Brush Script MT" pitchFamily="66" charset="0"/>
              </a:rPr>
              <a:t> </a:t>
            </a:r>
          </a:p>
          <a:p>
            <a:pPr algn="ctr">
              <a:buNone/>
            </a:pPr>
            <a:endParaRPr sz="4400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4" descr="f7415_17441"/>
          <p:cNvSpPr/>
          <p:nvPr/>
        </p:nvSpPr>
        <p:spPr>
          <a:xfrm>
            <a:off x="323850" y="1697038"/>
            <a:ext cx="1524000" cy="13716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8437" name="Oval 5" descr="ThitGa"/>
          <p:cNvSpPr/>
          <p:nvPr/>
        </p:nvSpPr>
        <p:spPr>
          <a:xfrm>
            <a:off x="228600" y="5334000"/>
            <a:ext cx="1706563" cy="12192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8438" name="Oval 6" descr="fgf"/>
          <p:cNvSpPr/>
          <p:nvPr/>
        </p:nvSpPr>
        <p:spPr>
          <a:xfrm>
            <a:off x="228600" y="3540125"/>
            <a:ext cx="1600200" cy="1401763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6149" name="Rectangle 8"/>
          <p:cNvSpPr/>
          <p:nvPr/>
        </p:nvSpPr>
        <p:spPr>
          <a:xfrm>
            <a:off x="228600" y="1243013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</a:rPr>
              <a:t>GLUXIT</a:t>
            </a:r>
          </a:p>
        </p:txBody>
      </p:sp>
      <p:sp>
        <p:nvSpPr>
          <p:cNvPr id="6150" name="Rectangle 9"/>
          <p:cNvSpPr/>
          <p:nvPr/>
        </p:nvSpPr>
        <p:spPr>
          <a:xfrm>
            <a:off x="228600" y="3116263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</a:rPr>
              <a:t>LIPIT</a:t>
            </a:r>
          </a:p>
        </p:txBody>
      </p:sp>
      <p:sp>
        <p:nvSpPr>
          <p:cNvPr id="6151" name="Rectangle 10"/>
          <p:cNvSpPr/>
          <p:nvPr/>
        </p:nvSpPr>
        <p:spPr>
          <a:xfrm>
            <a:off x="0" y="48006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</a:rPr>
              <a:t>PRÔTEIN</a:t>
            </a:r>
          </a:p>
        </p:txBody>
      </p:sp>
      <p:pic>
        <p:nvPicPr>
          <p:cNvPr id="18444" name="Picture 13" descr="MMj0354669000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52400"/>
            <a:ext cx="21336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5" name="Right Arrow 15"/>
          <p:cNvSpPr/>
          <p:nvPr/>
        </p:nvSpPr>
        <p:spPr>
          <a:xfrm>
            <a:off x="4724400" y="3276600"/>
            <a:ext cx="1905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8446" name="Oval 14"/>
          <p:cNvSpPr/>
          <p:nvPr/>
        </p:nvSpPr>
        <p:spPr>
          <a:xfrm>
            <a:off x="4572000" y="2827338"/>
            <a:ext cx="1219200" cy="4572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0000FF"/>
                </a:solidFill>
              </a:rPr>
              <a:t>CO</a:t>
            </a:r>
            <a:r>
              <a:rPr b="1" baseline="-25000" dirty="0">
                <a:solidFill>
                  <a:srgbClr val="0000FF"/>
                </a:solidFill>
              </a:rPr>
              <a:t>2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4349" name="Text Box 13"/>
          <p:cNvSpPr txBox="1"/>
          <p:nvPr/>
        </p:nvSpPr>
        <p:spPr>
          <a:xfrm>
            <a:off x="4648200" y="5943600"/>
            <a:ext cx="4495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0000"/>
                </a:solidFill>
              </a:rPr>
              <a:t>Năng lượng cho các hoạt động sống</a:t>
            </a:r>
          </a:p>
        </p:txBody>
      </p:sp>
      <p:pic>
        <p:nvPicPr>
          <p:cNvPr id="6156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268413"/>
            <a:ext cx="2514600" cy="448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Oval 11"/>
          <p:cNvSpPr/>
          <p:nvPr/>
        </p:nvSpPr>
        <p:spPr>
          <a:xfrm>
            <a:off x="2133600" y="1730375"/>
            <a:ext cx="609600" cy="7620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4800" b="1" dirty="0">
                <a:solidFill>
                  <a:srgbClr val="FF0066"/>
                </a:solidFill>
              </a:rPr>
              <a:t>O</a:t>
            </a:r>
            <a:r>
              <a:rPr sz="4800" b="1" baseline="-25000" dirty="0">
                <a:solidFill>
                  <a:srgbClr val="FF0066"/>
                </a:solidFill>
              </a:rPr>
              <a:t>2</a:t>
            </a:r>
            <a:endParaRPr sz="4800" b="1" dirty="0">
              <a:solidFill>
                <a:srgbClr val="FF0066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2116931" y="2486819"/>
            <a:ext cx="838200" cy="471488"/>
          </a:xfrm>
          <a:prstGeom prst="curvedConnector3">
            <a:avLst>
              <a:gd name="adj1" fmla="val 10113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59113" y="3141663"/>
            <a:ext cx="1743075" cy="47625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1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1" name="TextBox 2"/>
          <p:cNvSpPr txBox="1"/>
          <p:nvPr/>
        </p:nvSpPr>
        <p:spPr>
          <a:xfrm>
            <a:off x="179388" y="333375"/>
            <a:ext cx="4127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l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24855E-7 L 0.29166 0.2108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24855E-7 L 0.28333 -0.0333 " pathEditMode="relative" ptsTypes="AA">
                                      <p:cBhvr>
                                        <p:cTn id="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24855E-7 L 0.29166 -0.26636 " pathEditMode="relative" ptsTypes="AA"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937 0.03214 -0.21875 0.06451 -0.26615 0.08116 C -0.31354 0.0978 -0.2816 0.08 -0.28472 0.09919 C -0.28785 0.11838 -0.28472 0.16254 -0.28472 0.1963 C -0.28472 0.23006 -0.28472 0.28486 -0.28472 0.30243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5" grpId="0" animBg="1"/>
      <p:bldP spid="18446" grpId="0"/>
      <p:bldP spid="14349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/>
          <p:nvPr/>
        </p:nvSpPr>
        <p:spPr>
          <a:xfrm>
            <a:off x="179388" y="333375"/>
            <a:ext cx="4127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l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Rectangle 3"/>
          <p:cNvSpPr/>
          <p:nvPr/>
        </p:nvSpPr>
        <p:spPr>
          <a:xfrm>
            <a:off x="539750" y="4679950"/>
            <a:ext cx="7920038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D- Hô hấp l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trao đổi khí giữa cơ thể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môi trường, đảm bảo cho cơ thể có đầy đủ O</a:t>
            </a:r>
            <a:r>
              <a:rPr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cho các quá trình ôxi hoá trong tế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Rectangle 4"/>
          <p:cNvSpPr/>
          <p:nvPr/>
        </p:nvSpPr>
        <p:spPr>
          <a:xfrm>
            <a:off x="539750" y="836613"/>
            <a:ext cx="7848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Hô hấp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tiếp nhận O</a:t>
            </a:r>
            <a:r>
              <a:rPr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cơ thể từ môi trường sống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phóng ra năng lượng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5"/>
          <p:cNvSpPr/>
          <p:nvPr/>
        </p:nvSpPr>
        <p:spPr>
          <a:xfrm>
            <a:off x="539750" y="1831975"/>
            <a:ext cx="78486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Hô hấp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hợp những quá trình, trong đó cơ thể lấy O</a:t>
            </a:r>
            <a:r>
              <a:rPr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bên ngo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để ôxi hoá các chất trong tế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phóng năng lượng cho các hoạt động sống, đồng thời thải CO</a:t>
            </a:r>
            <a:r>
              <a:rPr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ngo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Rectangle 6"/>
          <p:cNvSpPr/>
          <p:nvPr/>
        </p:nvSpPr>
        <p:spPr>
          <a:xfrm>
            <a:off x="539750" y="3698875"/>
            <a:ext cx="799306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 Hô hấp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tế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sử dụng các chất khí như O</a:t>
            </a:r>
            <a:r>
              <a:rPr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tạo ra năng lượng cho các hoạt động sống.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9750" y="1773238"/>
            <a:ext cx="431800" cy="51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428625" y="928688"/>
            <a:ext cx="79597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Hô hấp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hợp những quá trình, trong đó cơ thể lấy oxi từ bên ngo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để oxi hóa các chất trong tế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phóng năng lượng cho các hoạt động sống, đồng thời thải CO</a:t>
            </a:r>
            <a:r>
              <a:rPr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ngo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Box 1"/>
          <p:cNvSpPr txBox="1"/>
          <p:nvPr/>
        </p:nvSpPr>
        <p:spPr>
          <a:xfrm>
            <a:off x="179388" y="333375"/>
            <a:ext cx="4127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hấp l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7" name="TextBox 1"/>
          <p:cNvSpPr txBox="1"/>
          <p:nvPr/>
        </p:nvSpPr>
        <p:spPr>
          <a:xfrm>
            <a:off x="468313" y="2997200"/>
            <a:ext cx="80645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Hô hấp ở động vật gồm: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Hô hấp ngo</a:t>
            </a:r>
            <a:r>
              <a:rPr lang="fr-FR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Vận chuyển khí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Hô hấp trong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h11"/>
          <p:cNvPicPr>
            <a:picLocks noGrp="1" noChangeAspect="1"/>
          </p:cNvPicPr>
          <p:nvPr>
            <p:ph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270" y="-227330"/>
            <a:ext cx="4723130" cy="72294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14" name="AutoShape 16"/>
          <p:cNvSpPr/>
          <p:nvPr/>
        </p:nvSpPr>
        <p:spPr>
          <a:xfrm>
            <a:off x="5437188" y="5562600"/>
            <a:ext cx="195262" cy="1295400"/>
          </a:xfrm>
          <a:prstGeom prst="rightBrace">
            <a:avLst>
              <a:gd name="adj1" fmla="val 49141"/>
              <a:gd name="adj2" fmla="val 50000"/>
            </a:avLst>
          </a:prstGeom>
          <a:noFill/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" name="Right Brace 32"/>
          <p:cNvSpPr/>
          <p:nvPr/>
        </p:nvSpPr>
        <p:spPr bwMode="auto">
          <a:xfrm>
            <a:off x="7304088" y="152400"/>
            <a:ext cx="209550" cy="6615113"/>
          </a:xfrm>
          <a:prstGeom prst="rightBrace">
            <a:avLst>
              <a:gd name="adj1" fmla="val 30545"/>
              <a:gd name="adj2" fmla="val 50000"/>
            </a:avLst>
          </a:prstGeom>
          <a:noFill/>
          <a:ln w="349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342188" y="3205163"/>
            <a:ext cx="19050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 TRÌNH</a:t>
            </a:r>
          </a:p>
          <a:p>
            <a:pPr algn="ctr">
              <a:lnSpc>
                <a:spcPct val="150000"/>
              </a:lnSpc>
              <a:buNone/>
            </a:pPr>
            <a:r>
              <a:rPr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 HẤP</a:t>
            </a:r>
            <a:endParaRPr sz="20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21" name="Text Box 33"/>
          <p:cNvSpPr txBox="1"/>
          <p:nvPr/>
        </p:nvSpPr>
        <p:spPr>
          <a:xfrm>
            <a:off x="5257800" y="5886450"/>
            <a:ext cx="2057400" cy="89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Hô hấp </a:t>
            </a:r>
          </a:p>
          <a:p>
            <a:pPr algn="ctr">
              <a:spcBef>
                <a:spcPct val="20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14"/>
          <p:cNvSpPr/>
          <p:nvPr/>
        </p:nvSpPr>
        <p:spPr>
          <a:xfrm>
            <a:off x="5421313" y="462280"/>
            <a:ext cx="134937" cy="1524000"/>
          </a:xfrm>
          <a:prstGeom prst="rightBrace">
            <a:avLst>
              <a:gd name="adj1" fmla="val 71686"/>
              <a:gd name="adj2" fmla="val 50000"/>
            </a:avLst>
          </a:prstGeom>
          <a:noFill/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15"/>
          <p:cNvSpPr/>
          <p:nvPr/>
        </p:nvSpPr>
        <p:spPr>
          <a:xfrm>
            <a:off x="5403850" y="2071370"/>
            <a:ext cx="152400" cy="3352800"/>
          </a:xfrm>
          <a:prstGeom prst="rightBrace">
            <a:avLst>
              <a:gd name="adj1" fmla="val 165833"/>
              <a:gd name="adj2" fmla="val 50000"/>
            </a:avLst>
          </a:prstGeom>
          <a:noFill/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32"/>
          <p:cNvSpPr txBox="1"/>
          <p:nvPr/>
        </p:nvSpPr>
        <p:spPr>
          <a:xfrm>
            <a:off x="5486400" y="3214370"/>
            <a:ext cx="2057400" cy="89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Vận chuyển</a:t>
            </a:r>
          </a:p>
          <a:p>
            <a:pPr algn="ctr">
              <a:spcBef>
                <a:spcPct val="20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919" name="Text Box 31"/>
          <p:cNvSpPr txBox="1"/>
          <p:nvPr/>
        </p:nvSpPr>
        <p:spPr>
          <a:xfrm>
            <a:off x="5213350" y="920433"/>
            <a:ext cx="2057400" cy="89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Hô hấp </a:t>
            </a:r>
          </a:p>
          <a:p>
            <a:pPr algn="ctr">
              <a:spcBef>
                <a:spcPct val="200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ngo</a:t>
            </a:r>
            <a:r>
              <a:rPr sz="24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275330" y="620395"/>
            <a:ext cx="1416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</a:rPr>
              <a:t>Phế nang trong phổi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382395" y="1818005"/>
            <a:ext cx="1385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</a:rPr>
              <a:t>Mao mạch phổi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468120" y="1025525"/>
            <a:ext cx="129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</a:rPr>
              <a:t>TB biểu bì mô ở phổi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735705" y="4610100"/>
            <a:ext cx="1329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</a:rPr>
              <a:t>Tim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985010" y="5371465"/>
            <a:ext cx="1428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</a:rPr>
              <a:t>Mao mạch ở các mô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099945" y="6201410"/>
            <a:ext cx="1457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>
                <a:solidFill>
                  <a:srgbClr val="FF0000"/>
                </a:solidFill>
              </a:rPr>
              <a:t>TB ở các mô</a:t>
            </a:r>
          </a:p>
        </p:txBody>
      </p:sp>
      <p:sp>
        <p:nvSpPr>
          <p:cNvPr id="46" name="Oval 21"/>
          <p:cNvSpPr/>
          <p:nvPr/>
        </p:nvSpPr>
        <p:spPr>
          <a:xfrm>
            <a:off x="3645853" y="1676400"/>
            <a:ext cx="542925" cy="228600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rgbClr val="E7DDE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lstStyle/>
          <a:p>
            <a:pPr algn="ctr"/>
            <a:r>
              <a:rPr sz="1200" b="1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CO</a:t>
            </a:r>
            <a:r>
              <a:rPr sz="1200" b="1" baseline="-250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  <a:endParaRPr sz="1200" b="1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65" name="Oval 20"/>
          <p:cNvSpPr/>
          <p:nvPr/>
        </p:nvSpPr>
        <p:spPr>
          <a:xfrm>
            <a:off x="3699510" y="1842770"/>
            <a:ext cx="323850" cy="29083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D1EDF3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lstStyle/>
          <a:p>
            <a:pPr algn="ctr"/>
            <a:r>
              <a:rPr sz="1200" b="1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O</a:t>
            </a:r>
            <a:r>
              <a:rPr sz="1200" b="1" baseline="-250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  <a:endParaRPr sz="1200" b="1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3" name="Oval 21"/>
          <p:cNvSpPr/>
          <p:nvPr/>
        </p:nvSpPr>
        <p:spPr>
          <a:xfrm>
            <a:off x="3431858" y="3886200"/>
            <a:ext cx="420687" cy="228600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rgbClr val="E7DDE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lstStyle/>
          <a:p>
            <a:pPr algn="ctr"/>
            <a:r>
              <a:rPr sz="1200" b="1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CO</a:t>
            </a:r>
            <a:r>
              <a:rPr sz="1200" b="1" baseline="-250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  <a:endParaRPr sz="1200" b="1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4" name="Oval 20"/>
          <p:cNvSpPr/>
          <p:nvPr/>
        </p:nvSpPr>
        <p:spPr>
          <a:xfrm>
            <a:off x="4004945" y="3643313"/>
            <a:ext cx="304800" cy="242887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D1EDF3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lstStyle/>
          <a:p>
            <a:pPr algn="ctr"/>
            <a:r>
              <a:rPr sz="1200" b="1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O</a:t>
            </a:r>
            <a:r>
              <a:rPr sz="1200" b="1" baseline="-250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  <a:endParaRPr sz="1200" b="1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5" name="Oval 21"/>
          <p:cNvSpPr/>
          <p:nvPr/>
        </p:nvSpPr>
        <p:spPr>
          <a:xfrm>
            <a:off x="3761105" y="6553200"/>
            <a:ext cx="420688" cy="228600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rgbClr val="E7DDE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lstStyle/>
          <a:p>
            <a:pPr algn="ctr"/>
            <a:r>
              <a:rPr sz="1200" b="1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CO</a:t>
            </a:r>
            <a:r>
              <a:rPr sz="1200" b="1" baseline="-250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  <a:endParaRPr sz="1200" b="1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3636328" y="1682750"/>
            <a:ext cx="542925" cy="228600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rgbClr val="E7DDE4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lstStyle/>
          <a:p>
            <a:pPr algn="ctr"/>
            <a:r>
              <a:rPr sz="1200" b="1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CO</a:t>
            </a:r>
            <a:r>
              <a:rPr sz="1200" b="1" baseline="-250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  <a:endParaRPr sz="1200" b="1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18" name="Oval 20"/>
          <p:cNvSpPr/>
          <p:nvPr/>
        </p:nvSpPr>
        <p:spPr>
          <a:xfrm>
            <a:off x="3995420" y="3649663"/>
            <a:ext cx="304800" cy="242887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rgbClr val="D1EDF3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lstStyle/>
          <a:p>
            <a:pPr algn="ctr"/>
            <a:r>
              <a:rPr sz="1200" b="1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O</a:t>
            </a:r>
            <a:r>
              <a:rPr sz="1200" b="1" baseline="-25000" dirty="0">
                <a:solidFill>
                  <a:schemeClr val="bg1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  <a:endParaRPr sz="1200" b="1" dirty="0">
              <a:solidFill>
                <a:schemeClr val="bg1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2 0.00325 C 0.02145 0.00139 0.0412 -0.00833 0.05355 -0.00787 C 0.0659 -0.0074 0.07901 0.00232 0.0892 0.00556 C 0.09938 0.0088 0.10694 0.00811 0.11435 0.01227 C 0.12176 0.01644 0.12793 0.01575 0.13364 0.0301 C 0.13935 0.04445 0.14583 0.08334 0.14846 0.09885 C 0.15108 0.11436 0.15015 0.11366 0.14969 0.12338 C 0.14923 0.13311 0.14799 0.14792 0.14552 0.15672 C 0.14306 0.16551 0.13796 0.17107 0.13503 0.17662 C 0.1321 0.18218 0.13009 0.1845 0.12762 0.19005 C 0.12515 0.19561 0.12037 0.20857 0.12022 0.20996 C 0.12006 0.21135 0.12793 0.19468 0.12623 0.19885 C 0.12454 0.20301 0.11173 0.23149 0.10972 0.2345 C 0.10772 0.2375 0.11451 0.21598 0.11435 0.21667 C 0.1142 0.21737 0.11049 0.23287 0.10849 0.23889 C 0.10648 0.24491 0.10432 0.24769 0.10231 0.25232 C 0.10031 0.25695 0.09892 0.26135 0.09645 0.26598 C 0.09398 0.27061 0.09105 0.2757 0.08765 0.27987 C 0.08411 0.28403 0.07963 0.28797 0.07562 0.29167 C 0.07161 0.29537 0.06775 0.29838 0.06373 0.30162 C 0.05972 0.30487 0.05818 0.3051 0.05185 0.31158 C 0.04552 0.31806 0.02917 0.33912 0.02546 0.34121 C 0.02176 0.34329 0.0287 0.32732 0.02948 0.32362 " pathEditMode="relative" rAng="0" ptsTypes="aaaaaaaaaaaaaaaaaaaaaaa">
                                      <p:cBhvr>
                                        <p:cTn id="2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16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.02014 C 0.04514 0.02685 0.01997 0.05695 0.01545 0.06019 C 0.01111 0.06343 0.02726 0.04121 0.02448 0.04005 C 0.0217 0.03889 0.00399 0.0551 -0.00087 0.05347 C -0.00556 0.05185 -0.00295 0.03797 -0.00417 0.03056 C -0.00556 0.02315 -0.00816 0.01597 -0.00868 0.0088 C -0.00955 0.00162 -0.00955 -0.00625 -0.00868 -0.01319 C -0.00816 -0.02014 -0.0066 -0.02778 -0.00417 -0.0331 C -0.00191 -0.03842 0.00139 -0.04004 0.00469 -0.04514 C 0.00833 -0.05023 0.01285 -0.05926 0.01667 -0.06296 C 0.02031 -0.06666 0.02378 -0.06597 0.02726 -0.0669 C 0.03056 -0.06782 0.03229 -0.06828 0.03611 -0.06898 C 0.03976 -0.06967 0.04531 -0.07106 0.04948 -0.07083 C 0.05365 -0.0706 0.05729 -0.06782 0.06128 -0.0669 C 0.06528 -0.06597 0.07014 -0.06666 0.07344 -0.06504 C 0.07656 -0.06342 0.07813 -0.05787 0.08073 -0.05694 C 0.08333 -0.05602 0.08698 -0.06134 0.08958 -0.05995 C 0.09219 -0.05856 0.09531 -0.05139 0.09705 -0.04884 C 0.09861 -0.04629 0.09774 -0.04676 0.1 -0.04421 C 0.10243 -0.04166 0.10799 -0.03611 0.11042 -0.0331 C 0.11285 -0.03009 0.11267 -0.03055 0.11493 -0.02662 C 0.11701 -0.02268 0.12101 -0.01319 0.12361 -0.00879 C 0.12622 -0.0044 0.12847 -0.00463 0.13073 -0.00023 C 0.13299 0.00417 0.13559 0.01111 0.13715 0.01783 C 0.13872 0.02454 0.13993 0.03125 0.1401 0.04005 C 0.14028 0.04885 0.13889 0.0632 0.13854 0.0713 C 0.13802 0.0794 0.13767 0.08472 0.13733 0.08912 C 0.13681 0.09352 0.13698 0.09283 0.13576 0.09792 C 0.13455 0.10301 0.13281 0.11204 0.12986 0.12014 C 0.12691 0.12824 0.12083 0.13982 0.11806 0.14676 C 0.11528 0.15371 0.11806 0.15625 0.11354 0.16227 C 0.10903 0.16829 0.09826 0.17547 0.09115 0.18241 C 0.08403 0.18935 0.07726 0.19908 0.07066 0.20463 C 0.06389 0.21019 0.05556 0.21181 0.05104 0.21574 C 0.04653 0.21968 0.04497 0.22824 0.04358 0.22894 C 0.04219 0.22963 0.04306 0.21898 0.04219 0.22014 C 0.04149 0.2213 0.04392 0.23148 0.03924 0.23565 C 0.03472 0.23982 0.02222 0.24051 0.01389 0.24468 C 0.00573 0.24885 -0.00503 0.25764 -0.00972 0.26019 C -0.01424 0.26273 -0.01319 0.25764 -0.01406 0.26019 C -0.0151 0.26273 -0.01528 0.2706 -0.01545 0.2757 C -0.0158 0.28079 -0.01476 0.28357 -0.01632 0.29097 C -0.01788 0.29838 -0.02378 0.29815 -0.02448 0.32014 C -0.025 0.34213 -0.02083 0.40116 -0.01997 0.42246 " pathEditMode="relative" rAng="0" ptsTypes="aaaaaaaaaaaaaaaaaaaaaaaaaaaaaaaaaaaaaaaaaaaa">
                                      <p:cBhvr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828 C 0.00017 -0.02453 0.00174 -0.03078 0.00312 -0.03634 C 0.00469 -0.0419 0.00729 -0.04629 0.00764 -0.05208 C 0.00833 -0.05787 0.00555 -0.06504 0.0059 -0.07083 C 0.0066 -0.07662 0.01024 -0.08125 0.01042 -0.0868 C 0.01059 -0.09236 0.00799 -0.09768 0.00729 -0.10486 C 0.00642 -0.11203 0.00816 -0.12222 0.0059 -0.13055 C 0.00382 -0.13889 -0.00122 -0.14907 -0.0059 -0.1544 C -0.01076 -0.15972 -0.01632 -0.15903 -0.02222 -0.16227 C -0.02813 -0.16551 -0.03681 -0.17106 -0.04167 -0.1743 C -0.04688 -0.17754 -0.0474 -0.17847 -0.05226 -0.18217 C -0.05677 -0.18588 -0.06493 -0.19166 -0.06997 -0.19606 C -0.07517 -0.20046 -0.0783 -0.2037 -0.08351 -0.2081 C -0.08872 -0.2125 -0.09688 -0.21759 -0.10156 -0.22268 C -0.10642 -0.22778 -0.10747 -0.23495 -0.11198 -0.23819 C -0.11632 -0.24143 -0.12413 -0.24028 -0.12813 -0.24282 C -0.13212 -0.24537 -0.13264 -0.24907 -0.13559 -0.25393 C -0.13854 -0.25879 -0.14236 -0.26342 -0.14601 -0.27153 C -0.14965 -0.27963 -0.1566 -0.29861 -0.15781 -0.30278 C -0.15903 -0.30694 -0.15261 -0.29305 -0.15347 -0.29606 C -0.15417 -0.29907 -0.16076 -0.3118 -0.16215 -0.3206 C -0.16354 -0.3294 -0.16129 -0.34305 -0.16146 -0.3493 C -0.16163 -0.35555 -0.16267 -0.35092 -0.16285 -0.35833 C -0.16302 -0.36574 -0.16389 -0.38194 -0.16215 -0.39375 C -0.16059 -0.40555 -0.15938 -0.41967 -0.15243 -0.4294 C -0.14566 -0.43912 -0.13038 -0.44653 -0.12136 -0.45162 C -0.11215 -0.45671 -0.10538 -0.46111 -0.09774 -0.46041 C -0.08993 -0.45972 -0.08229 -0.45301 -0.07483 -0.44722 C -0.06754 -0.44143 -0.05729 -0.4331 -0.0533 -0.425 C -0.04931 -0.4169 -0.05278 -0.40741 -0.05087 -0.39884 C -0.04879 -0.39028 -0.04271 -0.38125 -0.0408 -0.37384 C -0.03889 -0.36643 -0.04115 -0.35879 -0.03924 -0.35393 C -0.03733 -0.34907 -0.03212 -0.34745 -0.02951 -0.34491 C -0.02691 -0.34236 -0.02396 -0.33634 -0.02309 -0.33819 C -0.02205 -0.34004 -0.02396 -0.35532 -0.02361 -0.35602 C -0.02326 -0.35671 -0.02344 -0.33842 -0.02066 -0.34282 C -0.01788 -0.34722 -0.01007 -0.3743 -0.00729 -0.38264 " pathEditMode="relative" rAng="0" ptsTypes="aaaaaaaaaaaaaaaaaaaaaaaaaaaaaaaaaaaaa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0.00122 -0.00555 0.00747 -0.02268 0.00729 -0.03287 C 0.00712 -0.04305 0.00365 -0.0537 -0.00156 -0.06088 C -0.00677 -0.06805 -0.01649 -0.07176 -0.02396 -0.07662 C -0.03142 -0.08148 -0.0401 -0.08611 -0.04635 -0.09074 C -0.0526 -0.09537 -0.0566 -0.1 -0.06128 -0.10463 C -0.06597 -0.10926 -0.07257 -0.1162 -0.07482 -0.11852 C -0.07708 -0.12083 -0.07361 -0.11805 -0.075 -0.11898 C -0.07639 -0.1199 -0.07795 -0.11782 -0.08368 -0.12361 C -0.08941 -0.12939 -0.10573 -0.14074 -0.10955 -0.15439 C -0.11337 -0.16805 -0.10885 -0.19398 -0.1066 -0.20555 C -0.10451 -0.21713 -0.09913 -0.21852 -0.09635 -0.22338 C -0.09357 -0.22824 -0.09271 -0.22963 -0.09028 -0.23449 C -0.08785 -0.23935 -0.08489 -0.24676 -0.08142 -0.25231 C -0.07812 -0.25787 -0.07413 -0.26458 -0.06962 -0.26782 C -0.0651 -0.27106 -0.06007 -0.27037 -0.05486 -0.27222 C -0.04948 -0.27407 -0.04462 -0.27777 -0.03837 -0.27893 C -0.03229 -0.28009 -0.02222 -0.2787 -0.01771 -0.27893 C -0.01319 -0.27916 -0.01354 -0.27916 -0.0118 -0.28102 C -0.01024 -0.28287 -0.00989 -0.28842 -0.00746 -0.29004 C -0.00486 -0.29166 0.00052 -0.28727 0.00295 -0.29004 C 0.00538 -0.29282 0.00625 -0.3037 0.00729 -0.3074 " pathEditMode="relative" rAng="0" ptsTypes="aaaaaaaaaaaaaaaaaaaaaa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.02014 C 0.04514 0.02685 0.01997 0.05695 0.01545 0.06019 C 0.01111 0.06343 0.02726 0.04121 0.02448 0.04005 C 0.0217 0.03889 0.00399 0.0551 -0.00087 0.05347 C -0.00556 0.05185 -0.00295 0.03797 -0.00417 0.03056 C -0.00556 0.02315 -0.00816 0.01597 -0.00868 0.0088 C -0.00955 0.00162 -0.00955 -0.00625 -0.00868 -0.01319 C -0.00816 -0.02014 -0.0066 -0.02778 -0.00417 -0.0331 C -0.00191 -0.03842 0.00139 -0.04004 0.00469 -0.04514 C 0.00833 -0.05023 0.01285 -0.05926 0.01667 -0.06296 C 0.02031 -0.06666 0.02378 -0.06597 0.02726 -0.0669 C 0.03056 -0.06782 0.03229 -0.06828 0.03611 -0.06898 C 0.03976 -0.06967 0.04531 -0.07106 0.04948 -0.07083 C 0.05365 -0.0706 0.05729 -0.06782 0.06128 -0.0669 C 0.06528 -0.06597 0.07014 -0.06666 0.07344 -0.06504 C 0.07656 -0.06342 0.07813 -0.05787 0.08073 -0.05694 C 0.08333 -0.05602 0.08698 -0.06134 0.08958 -0.05995 C 0.09219 -0.05856 0.09531 -0.05139 0.09705 -0.04884 C 0.09861 -0.04629 0.09774 -0.04676 0.1 -0.04421 C 0.10243 -0.04166 0.10799 -0.03611 0.11042 -0.0331 C 0.11285 -0.03009 0.11267 -0.03055 0.11493 -0.02662 C 0.11701 -0.02268 0.12101 -0.01319 0.12361 -0.00879 C 0.12622 -0.0044 0.12847 -0.00463 0.13073 -0.00023 C 0.13299 0.00417 0.13559 0.01111 0.13715 0.01783 C 0.13872 0.02454 0.13993 0.03125 0.1401 0.04005 C 0.14028 0.04885 0.13889 0.0632 0.13854 0.0713 C 0.13802 0.0794 0.13767 0.08472 0.13733 0.08912 C 0.13681 0.09352 0.13698 0.09283 0.13576 0.09792 C 0.13455 0.10301 0.13281 0.11204 0.12986 0.12014 C 0.12691 0.12824 0.12083 0.13982 0.11806 0.14676 C 0.11528 0.15371 0.11806 0.15625 0.11354 0.16227 C 0.10903 0.16829 0.09826 0.17547 0.09115 0.18241 C 0.08403 0.18935 0.07726 0.19908 0.07066 0.20463 C 0.06389 0.21019 0.05556 0.21181 0.05104 0.21574 C 0.04653 0.21968 0.04497 0.22824 0.04358 0.22894 C 0.04219 0.22963 0.04306 0.21898 0.04219 0.22014 C 0.04149 0.2213 0.04392 0.23148 0.03924 0.23565 C 0.03472 0.23982 0.02222 0.24051 0.01389 0.24468 C 0.00573 0.24885 -0.00503 0.25764 -0.00972 0.26019 C -0.01424 0.26273 -0.01319 0.25764 -0.01406 0.26019 C -0.0151 0.26273 -0.01528 0.2706 -0.01545 0.2757 C -0.0158 0.28079 -0.01476 0.28357 -0.01632 0.29097 C -0.01788 0.29838 -0.02378 0.29815 -0.02448 0.32014 C -0.025 0.34213 -0.02083 0.40116 -0.01997 0.42246 " pathEditMode="relative" rAng="0" ptsTypes="aaaaaaaaaaaaaaaaaaaaaaaaaaaaaaaaaaaaaaaaaaaa">
                                      <p:cBhvr>
                                        <p:cTn id="5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1" grpId="0"/>
      <p:bldP spid="6" grpId="0"/>
      <p:bldP spid="37919" grpId="0"/>
      <p:bldP spid="46" grpId="0" bldLvl="0" animBg="1"/>
      <p:bldP spid="46" grpId="1" bldLvl="0" animBg="1"/>
      <p:bldP spid="65" grpId="0" bldLvl="0" animBg="1"/>
      <p:bldP spid="65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8" grpId="0" bldLvl="0" animBg="1"/>
      <p:bldP spid="18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0243" name="Picture 3" descr="58200915155346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-26987"/>
            <a:ext cx="9144000" cy="6858000"/>
          </a:xfrm>
          <a:blipFill rotWithShape="1">
            <a:blip r:embed="rId3"/>
          </a:blipFill>
          <a:ln/>
        </p:spPr>
      </p:pic>
      <p:sp>
        <p:nvSpPr>
          <p:cNvPr id="10244" name="TextBox 3"/>
          <p:cNvSpPr txBox="1"/>
          <p:nvPr/>
        </p:nvSpPr>
        <p:spPr>
          <a:xfrm>
            <a:off x="4406900" y="2206625"/>
            <a:ext cx="1143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b="1" dirty="0">
                <a:solidFill>
                  <a:srgbClr val="FFFF00"/>
                </a:solidFill>
              </a:rPr>
              <a:t>O</a:t>
            </a:r>
            <a:r>
              <a:rPr sz="3600" b="1" baseline="-25000" dirty="0">
                <a:solidFill>
                  <a:srgbClr val="FFFF00"/>
                </a:solidFill>
              </a:rPr>
              <a:t>2</a:t>
            </a:r>
            <a:endParaRPr sz="3600" b="1" dirty="0">
              <a:solidFill>
                <a:srgbClr val="FFFF00"/>
              </a:solidFill>
            </a:endParaRPr>
          </a:p>
        </p:txBody>
      </p:sp>
      <p:sp>
        <p:nvSpPr>
          <p:cNvPr id="10245" name="TextBox 47"/>
          <p:cNvSpPr txBox="1"/>
          <p:nvPr/>
        </p:nvSpPr>
        <p:spPr>
          <a:xfrm>
            <a:off x="3789363" y="3573463"/>
            <a:ext cx="1143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3600" b="1" dirty="0">
                <a:solidFill>
                  <a:schemeClr val="bg1"/>
                </a:solidFill>
              </a:rPr>
              <a:t>CO</a:t>
            </a:r>
            <a:r>
              <a:rPr sz="3600" b="1" baseline="-25000" dirty="0">
                <a:solidFill>
                  <a:schemeClr val="bg1"/>
                </a:solidFill>
              </a:rPr>
              <a:t>2</a:t>
            </a:r>
            <a:endParaRPr sz="3600" b="1" dirty="0">
              <a:solidFill>
                <a:schemeClr val="bg1"/>
              </a:solidFill>
            </a:endParaRPr>
          </a:p>
        </p:txBody>
      </p:sp>
      <p:pic>
        <p:nvPicPr>
          <p:cNvPr id="1024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3914775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6338"/>
            <a:ext cx="3924300" cy="314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716338"/>
            <a:ext cx="3648075" cy="314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4288"/>
            <a:ext cx="3648075" cy="278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Curved Left Arrow 15"/>
          <p:cNvSpPr/>
          <p:nvPr/>
        </p:nvSpPr>
        <p:spPr>
          <a:xfrm rot="1252967">
            <a:off x="4894263" y="3482975"/>
            <a:ext cx="423863" cy="674688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urved Right Arrow 16"/>
          <p:cNvSpPr/>
          <p:nvPr/>
        </p:nvSpPr>
        <p:spPr>
          <a:xfrm rot="1782725">
            <a:off x="4211638" y="2297113"/>
            <a:ext cx="349250" cy="73342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00" y="2997200"/>
            <a:ext cx="3862388" cy="52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 MẶT TRAO ĐỔI KHÍ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/>
          <p:nvPr/>
        </p:nvSpPr>
        <p:spPr>
          <a:xfrm>
            <a:off x="444500" y="1143000"/>
            <a:ext cx="81597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de-DE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- Bề mặt TĐK là bộ phận cho O</a:t>
            </a:r>
            <a:r>
              <a:rPr lang="de-DE" altLang="zh-CN" sz="2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từ môi trường ngoài khuếch tán vào trong tế bào (hoặc máu) và CO</a:t>
            </a:r>
            <a:r>
              <a:rPr lang="de-DE" altLang="zh-CN" sz="28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khuếch tán từ tế bào (hoặc máu) ra ngoài.</a:t>
            </a:r>
          </a:p>
        </p:txBody>
      </p:sp>
      <p:sp>
        <p:nvSpPr>
          <p:cNvPr id="11267" name="TextBox 1"/>
          <p:cNvSpPr txBox="1"/>
          <p:nvPr/>
        </p:nvSpPr>
        <p:spPr>
          <a:xfrm>
            <a:off x="179388" y="333375"/>
            <a:ext cx="41275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Bề mặt trao đổi khí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Rectangle 1"/>
          <p:cNvSpPr/>
          <p:nvPr/>
        </p:nvSpPr>
        <p:spPr>
          <a:xfrm>
            <a:off x="463550" y="2708275"/>
            <a:ext cx="6629400" cy="224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Arial" panose="020B0604020202020204" pitchFamily="34" charset="0"/>
              </a:rPr>
              <a:t>- Đặc điểm bề mặt trao đổi khí:</a:t>
            </a:r>
            <a:endParaRPr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Arial" panose="020B0604020202020204" pitchFamily="34" charset="0"/>
              </a:rPr>
              <a:t>     + Diện tích bề mặt lớn.</a:t>
            </a:r>
            <a:endParaRPr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Arial" panose="020B0604020202020204" pitchFamily="34" charset="0"/>
              </a:rPr>
              <a:t>     + Bề mặt mỏng v</a:t>
            </a:r>
            <a:r>
              <a:rPr lang="fr-FR" altLang="x-none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fr-FR" altLang="x-none" sz="2800" dirty="0">
                <a:latin typeface="Times New Roman" panose="02020603050405020304" pitchFamily="18" charset="0"/>
                <a:cs typeface="Arial" panose="020B0604020202020204" pitchFamily="34" charset="0"/>
              </a:rPr>
              <a:t> luôn ẩm ướt.</a:t>
            </a:r>
            <a:endParaRPr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Arial" panose="020B0604020202020204" pitchFamily="34" charset="0"/>
              </a:rPr>
              <a:t>     + Có nhiều mao mạch v</a:t>
            </a:r>
            <a:r>
              <a:rPr lang="fr-FR" altLang="x-none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fr-FR" altLang="x-none" sz="2800" dirty="0">
                <a:latin typeface="Times New Roman" panose="02020603050405020304" pitchFamily="18" charset="0"/>
                <a:cs typeface="Arial" panose="020B0604020202020204" pitchFamily="34" charset="0"/>
              </a:rPr>
              <a:t> sắc tố hô hấp.</a:t>
            </a:r>
            <a:endParaRPr sz="2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fr-FR" altLang="x-none" sz="2800" dirty="0">
                <a:latin typeface="Times New Roman" panose="02020603050405020304" pitchFamily="18" charset="0"/>
                <a:cs typeface="Arial" panose="020B0604020202020204" pitchFamily="34" charset="0"/>
              </a:rPr>
              <a:t>     + Có sự lưu thông khí.</a:t>
            </a:r>
            <a:endParaRPr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142875" y="404813"/>
            <a:ext cx="7715250" cy="358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9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51313"/>
            <a:ext cx="3990975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104474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52513"/>
            <a:ext cx="399097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0" descr="kgu14176588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52513"/>
            <a:ext cx="428625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1" descr="meonoitieng3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149725"/>
            <a:ext cx="4286250" cy="230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2"/>
          <p:cNvSpPr txBox="1"/>
          <p:nvPr/>
        </p:nvSpPr>
        <p:spPr>
          <a:xfrm>
            <a:off x="215900" y="3573463"/>
            <a:ext cx="3851275" cy="523875"/>
          </a:xfrm>
          <a:prstGeom prst="rect">
            <a:avLst/>
          </a:prstGeom>
          <a:solidFill>
            <a:srgbClr val="FFFF00">
              <a:alpha val="67058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qua bề mặt cơ thể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4554538" y="3573463"/>
            <a:ext cx="4338637" cy="523875"/>
          </a:xfrm>
          <a:prstGeom prst="rect">
            <a:avLst/>
          </a:prstGeom>
          <a:solidFill>
            <a:srgbClr val="FFFF00">
              <a:alpha val="67058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qua hệ thống ống khí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84200" y="6381750"/>
            <a:ext cx="2979738" cy="523875"/>
          </a:xfrm>
          <a:prstGeom prst="rect">
            <a:avLst/>
          </a:prstGeom>
          <a:solidFill>
            <a:srgbClr val="FFFF00">
              <a:alpha val="67058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bằng mang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5"/>
          <p:cNvSpPr txBox="1"/>
          <p:nvPr/>
        </p:nvSpPr>
        <p:spPr>
          <a:xfrm>
            <a:off x="5364163" y="6381750"/>
            <a:ext cx="2808287" cy="523875"/>
          </a:xfrm>
          <a:prstGeom prst="rect">
            <a:avLst/>
          </a:prstGeom>
          <a:solidFill>
            <a:srgbClr val="FFFF00">
              <a:alpha val="67058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bằng phổi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9" name="TextBox 2"/>
          <p:cNvSpPr txBox="1"/>
          <p:nvPr/>
        </p:nvSpPr>
        <p:spPr>
          <a:xfrm>
            <a:off x="1619250" y="-26987"/>
            <a:ext cx="55451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HÔ HẤP Ở ĐỘNG VẬT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On-screen Show (4:3)</PresentationFormat>
  <Paragraphs>232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CÁC HÌNH THỨC HÔ HẤP</vt:lpstr>
      <vt:lpstr>Chim là động vật trên cạn trao đổi khí hiệu quả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Steven</cp:lastModifiedBy>
  <cp:revision>187</cp:revision>
  <dcterms:created xsi:type="dcterms:W3CDTF">2012-08-20T13:19:05Z</dcterms:created>
  <dcterms:modified xsi:type="dcterms:W3CDTF">2021-12-26T08:07:39Z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7B2C68CC312044029EFFCC60E71FDC65</vt:lpwstr>
  </property>
  <property fmtid="{D5CDD505-2E9C-101B-9397-08002B2CF9AE}" pid="3" name="KSOProductBuildVer">
    <vt:lpwstr>1033-11.2.0.10421</vt:lpwstr>
  </property>
</Properties>
</file>